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44" autoAdjust="0"/>
    <p:restoredTop sz="94660"/>
  </p:normalViewPr>
  <p:slideViewPr>
    <p:cSldViewPr snapToGrid="0">
      <p:cViewPr varScale="1">
        <p:scale>
          <a:sx n="42" d="100"/>
          <a:sy n="42" d="100"/>
        </p:scale>
        <p:origin x="72" y="7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CCEE0E-C5CF-4481-88C5-70508697CD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63D1BB-1956-4D86-84F1-8DAE8FF6B9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8E3885-5DAB-4F4F-93AE-78FECE104A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76BE0-E51D-41BA-AEC3-57203227926F}" type="datetimeFigureOut">
              <a:rPr lang="en-AU" smtClean="0"/>
              <a:t>26/05/2020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2B2768-E8C4-4A10-A487-781A5F74F4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3B655B-9441-497A-BCC8-D3A47F76E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51CF6-6C35-4ECF-B533-EB22CC4F804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345089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9E2317-3C0F-406C-AF72-FAB3D25B8A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57C9227-23B7-4992-A7AF-13FF3374DC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BB9BDE-0D70-4738-B506-034235EA4D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76BE0-E51D-41BA-AEC3-57203227926F}" type="datetimeFigureOut">
              <a:rPr lang="en-AU" smtClean="0"/>
              <a:t>26/05/2020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753F38-06DD-425C-B4CC-A2532E87AC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BBAC92-CFA5-46D3-9E56-14A0086C16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51CF6-6C35-4ECF-B533-EB22CC4F804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134248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436D18D-325B-44A3-8D03-913AB5CC58A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8D10F87-1934-4789-8CAE-FDA4E0010F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09C1BE-1BF1-4EE4-A59E-336110C623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76BE0-E51D-41BA-AEC3-57203227926F}" type="datetimeFigureOut">
              <a:rPr lang="en-AU" smtClean="0"/>
              <a:t>26/05/2020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BD5CA7-1995-42BC-B434-35CB39A0B6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782D9D-9EAC-444A-B261-81A6D8B7B7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51CF6-6C35-4ECF-B533-EB22CC4F804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41224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BF783-507A-444B-963D-3A7E8C0FD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5DE36A-5170-49C2-9D89-5E1FF593FA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36D7C-2440-4ABF-8DA4-42A722FFD9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76BE0-E51D-41BA-AEC3-57203227926F}" type="datetimeFigureOut">
              <a:rPr lang="en-AU" smtClean="0"/>
              <a:t>26/05/2020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D9DEF2-A54A-4DB7-8582-68C78A28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5C9532-092B-42E9-BEF8-66572257E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51CF6-6C35-4ECF-B533-EB22CC4F804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577789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C9992E-A799-4EEA-9FF3-520D275CBE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35F65E-C344-4B6A-8BCC-2B53E0A223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B9B311-132F-4280-A0D2-CE795134F1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76BE0-E51D-41BA-AEC3-57203227926F}" type="datetimeFigureOut">
              <a:rPr lang="en-AU" smtClean="0"/>
              <a:t>26/05/2020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B20787-B8CB-4398-825A-4A89C7B9B9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F520C5-F1E9-4720-BBC6-52132F45CF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51CF6-6C35-4ECF-B533-EB22CC4F804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697940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08279A-7F24-4C10-8935-024A86289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83C479-A7B2-40CB-BBED-44D22BBBD8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224A7E-54A8-4E59-B120-E6542C5DEA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C21DDC-CE3C-48F3-B5C1-BF0BFA721B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76BE0-E51D-41BA-AEC3-57203227926F}" type="datetimeFigureOut">
              <a:rPr lang="en-AU" smtClean="0"/>
              <a:t>26/05/2020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713067-CC41-4E2E-A450-748EE77961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2B4A2F-D510-4A39-B5BD-7FE3A62E4E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51CF6-6C35-4ECF-B533-EB22CC4F804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368692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FC029C-5E55-4571-89A1-546D04DE7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2747D9-D655-47DE-A3A1-A6D46250D9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6FBFA4-4F02-4D59-85F8-852D5F6711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8264AC0-1EA5-4C69-97F6-C8EF5C2F0D0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A99BD31-EAF5-4D96-ACEB-190FCED3DD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C04BCD4-D8E0-4F69-A02F-9E6680BE9C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76BE0-E51D-41BA-AEC3-57203227926F}" type="datetimeFigureOut">
              <a:rPr lang="en-AU" smtClean="0"/>
              <a:t>26/05/2020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4675763-7378-4D88-8908-9F2FF857F4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E166085-91EA-42B2-BC9B-B21B30351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51CF6-6C35-4ECF-B533-EB22CC4F804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492004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17350-FDDC-459A-8473-58F71D194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9A6652-897B-418E-A0ED-F6EFB39A0F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76BE0-E51D-41BA-AEC3-57203227926F}" type="datetimeFigureOut">
              <a:rPr lang="en-AU" smtClean="0"/>
              <a:t>26/05/2020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3EE1C7-BF56-45FB-9B1F-FBCC3FB43D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8AC9B2-E9C7-4BD6-9DF1-AD199C7C7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51CF6-6C35-4ECF-B533-EB22CC4F804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016817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9724110-3177-4498-82C0-B02A9489CF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76BE0-E51D-41BA-AEC3-57203227926F}" type="datetimeFigureOut">
              <a:rPr lang="en-AU" smtClean="0"/>
              <a:t>26/05/2020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DE42D63-AE0F-4169-85D4-7D531EEE6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F3A6D3-A9ED-4C98-8737-BF11FC842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51CF6-6C35-4ECF-B533-EB22CC4F804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506981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A5720-F199-46A8-996A-7FA422BA14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C0EFE6-1367-4022-82F6-1FCEA689A9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F0351E-AB86-4E0C-BF60-917EBC58AF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699C25-3034-47E1-BC35-156957D65A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76BE0-E51D-41BA-AEC3-57203227926F}" type="datetimeFigureOut">
              <a:rPr lang="en-AU" smtClean="0"/>
              <a:t>26/05/2020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7751D1-D85F-488E-B700-27DCDE101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2D7578-3BC2-48DB-8257-21FC57AEA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51CF6-6C35-4ECF-B533-EB22CC4F804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154567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5C6239-6787-4FD6-AC02-EF0B338650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B96553A-D228-4B77-BB8E-7AFED741C38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8C3F5E-3B2D-495D-BC02-126EB251C3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53E82B-27EC-4B58-B2C6-56A5C84A57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76BE0-E51D-41BA-AEC3-57203227926F}" type="datetimeFigureOut">
              <a:rPr lang="en-AU" smtClean="0"/>
              <a:t>26/05/2020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89307A-A973-473F-9108-DE3E94DE4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B5AC16-47B9-4F2A-AB8C-2ACAA5665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51CF6-6C35-4ECF-B533-EB22CC4F804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565297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599612-DC5E-4BAB-A34E-AD889BE46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EFF759-FFEF-4072-8A8F-A5731924BD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C31BEE-B8CF-450F-8511-7DBF9F4982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576BE0-E51D-41BA-AEC3-57203227926F}" type="datetimeFigureOut">
              <a:rPr lang="en-AU" smtClean="0"/>
              <a:t>26/05/2020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14D62E-E578-4568-904B-20F6460D79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87057F-EB67-405E-9059-604BFB2DF5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051CF6-6C35-4ECF-B533-EB22CC4F804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160077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WqPD-AQQ6O8?feature=oembed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qkGaIaOorRY?feature=oembed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G_22yf_gJyg?feature=oembed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DAC38-3D9F-4D86-BC65-83EA555C3CA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/>
              <a:t>Potential Energy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6689109-065D-46F4-8200-FD96A2E488E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615295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067BBC7-21B1-4ADC-A997-EC0E252FDACB}"/>
              </a:ext>
            </a:extLst>
          </p:cNvPr>
          <p:cNvSpPr/>
          <p:nvPr/>
        </p:nvSpPr>
        <p:spPr>
          <a:xfrm>
            <a:off x="502920" y="310287"/>
            <a:ext cx="1115568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i="0" dirty="0">
                <a:solidFill>
                  <a:srgbClr val="7BB9DB"/>
                </a:solidFill>
                <a:effectLst/>
                <a:latin typeface="Arial" panose="020B0604020202020204" pitchFamily="34" charset="0"/>
              </a:rPr>
              <a:t>Chemical potential energy </a:t>
            </a:r>
            <a:r>
              <a:rPr lang="en-US" sz="2800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is the energy stored within objects, created when atoms and molecules </a:t>
            </a:r>
            <a:r>
              <a:rPr lang="en-US" sz="2800" b="1" i="0" dirty="0">
                <a:solidFill>
                  <a:srgbClr val="7BB9DB"/>
                </a:solidFill>
                <a:effectLst/>
                <a:latin typeface="Arial" panose="020B0604020202020204" pitchFamily="34" charset="0"/>
              </a:rPr>
              <a:t>bond.</a:t>
            </a:r>
            <a:endParaRPr lang="en-US" sz="2800" b="1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Chemical bonds are like the </a:t>
            </a:r>
            <a:r>
              <a:rPr lang="en-US" sz="2800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glue</a:t>
            </a:r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which holds particles together, and each bond contains a </a:t>
            </a:r>
            <a:r>
              <a:rPr lang="en-US" sz="2800" b="1" i="0" dirty="0">
                <a:solidFill>
                  <a:srgbClr val="0BAD7C"/>
                </a:solidFill>
                <a:effectLst/>
                <a:latin typeface="Arial" panose="020B0604020202020204" pitchFamily="34" charset="0"/>
              </a:rPr>
              <a:t>lot of energy.</a:t>
            </a:r>
            <a:endParaRPr lang="en-US" sz="28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</p:txBody>
      </p:sp>
      <p:pic>
        <p:nvPicPr>
          <p:cNvPr id="3" name="Online Media 2" title="What is Chemical Potential Energy ￢ﾀﾓ Science For Kids">
            <a:hlinkClick r:id="" action="ppaction://media"/>
            <a:extLst>
              <a:ext uri="{FF2B5EF4-FFF2-40B4-BE49-F238E27FC236}">
                <a16:creationId xmlns:a16="http://schemas.microsoft.com/office/drawing/2014/main" id="{1627987B-7A3D-42D7-944D-46308E897482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133600" y="2541746"/>
            <a:ext cx="7673340" cy="4316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035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nline Media 1" title="4 Types of Potential Energy">
            <a:hlinkClick r:id="" action="ppaction://media"/>
            <a:extLst>
              <a:ext uri="{FF2B5EF4-FFF2-40B4-BE49-F238E27FC236}">
                <a16:creationId xmlns:a16="http://schemas.microsoft.com/office/drawing/2014/main" id="{02CA9D93-4D0B-4C58-8327-FA600B096937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318260" y="427583"/>
            <a:ext cx="8580120" cy="6430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113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6355D51-653E-4531-A444-22EDF8A5FF52}"/>
              </a:ext>
            </a:extLst>
          </p:cNvPr>
          <p:cNvSpPr/>
          <p:nvPr/>
        </p:nvSpPr>
        <p:spPr>
          <a:xfrm>
            <a:off x="845820" y="1615599"/>
            <a:ext cx="1042416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By the end of this lesson, you should be able to do the following:</a:t>
            </a:r>
          </a:p>
          <a:p>
            <a:pPr algn="ctr"/>
            <a:r>
              <a:rPr lang="en-US" sz="32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b="1" i="0" dirty="0">
                <a:solidFill>
                  <a:srgbClr val="0000FF"/>
                </a:solidFill>
                <a:effectLst/>
                <a:latin typeface="Arial" panose="020B0604020202020204" pitchFamily="34" charset="0"/>
              </a:rPr>
              <a:t>Identify</a:t>
            </a:r>
            <a:r>
              <a:rPr lang="en-US" sz="32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and </a:t>
            </a:r>
            <a:r>
              <a:rPr lang="en-US" sz="3200" b="1" i="0" dirty="0">
                <a:solidFill>
                  <a:srgbClr val="009900"/>
                </a:solidFill>
                <a:effectLst/>
                <a:latin typeface="Arial" panose="020B0604020202020204" pitchFamily="34" charset="0"/>
              </a:rPr>
              <a:t>describe</a:t>
            </a:r>
            <a:r>
              <a:rPr lang="en-US" sz="32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the three types of potential energy.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b="1" i="0" dirty="0">
                <a:solidFill>
                  <a:srgbClr val="009900"/>
                </a:solidFill>
                <a:effectLst/>
                <a:latin typeface="Arial" panose="020B0604020202020204" pitchFamily="34" charset="0"/>
              </a:rPr>
              <a:t>Distinguish</a:t>
            </a:r>
            <a:r>
              <a:rPr lang="en-US" sz="32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potential energy from kinetic energy.</a:t>
            </a:r>
          </a:p>
        </p:txBody>
      </p:sp>
    </p:spTree>
    <p:extLst>
      <p:ext uri="{BB962C8B-B14F-4D97-AF65-F5344CB8AC3E}">
        <p14:creationId xmlns:p14="http://schemas.microsoft.com/office/powerpoint/2010/main" val="32879620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C2361AB-08D8-41F9-97DF-D057DA1D6ACA}"/>
              </a:ext>
            </a:extLst>
          </p:cNvPr>
          <p:cNvSpPr/>
          <p:nvPr/>
        </p:nvSpPr>
        <p:spPr>
          <a:xfrm>
            <a:off x="731044" y="581928"/>
            <a:ext cx="10729912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i="0" dirty="0">
                <a:solidFill>
                  <a:srgbClr val="900C3F"/>
                </a:solidFill>
                <a:effectLst/>
                <a:latin typeface="Arial" panose="020B0604020202020204" pitchFamily="34" charset="0"/>
              </a:rPr>
              <a:t>Potential energy</a:t>
            </a:r>
            <a:r>
              <a:rPr lang="en-US" sz="3200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is also known as </a:t>
            </a:r>
            <a:r>
              <a:rPr lang="en-US" sz="3200" b="1" i="0" dirty="0">
                <a:solidFill>
                  <a:srgbClr val="900C3F"/>
                </a:solidFill>
                <a:effectLst/>
                <a:latin typeface="Arial" panose="020B0604020202020204" pitchFamily="34" charset="0"/>
              </a:rPr>
              <a:t>stored energy,</a:t>
            </a:r>
            <a:r>
              <a:rPr lang="en-US" sz="3200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because it is stored in objects.</a:t>
            </a:r>
          </a:p>
          <a:p>
            <a:pPr algn="ctr"/>
            <a:r>
              <a:rPr lang="en-US" sz="32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US" sz="32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Lots of things have </a:t>
            </a:r>
            <a:r>
              <a:rPr lang="en-US" sz="3200" b="1" i="0" dirty="0">
                <a:solidFill>
                  <a:srgbClr val="900C3F"/>
                </a:solidFill>
                <a:effectLst/>
                <a:latin typeface="Arial" panose="020B0604020202020204" pitchFamily="34" charset="0"/>
              </a:rPr>
              <a:t>potential energy!</a:t>
            </a:r>
            <a:endParaRPr lang="en-US" sz="32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US" sz="32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US" sz="32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For example, your </a:t>
            </a:r>
            <a:r>
              <a:rPr lang="en-US" sz="3200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phone</a:t>
            </a:r>
            <a:r>
              <a:rPr lang="en-US" sz="32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and </a:t>
            </a:r>
            <a:r>
              <a:rPr lang="en-US" sz="3200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laptop</a:t>
            </a:r>
            <a:r>
              <a:rPr lang="en-US" sz="32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have </a:t>
            </a:r>
            <a:r>
              <a:rPr lang="en-US" sz="3200" b="1" i="0" dirty="0">
                <a:solidFill>
                  <a:srgbClr val="21A0B1"/>
                </a:solidFill>
                <a:effectLst/>
                <a:latin typeface="Arial" panose="020B0604020202020204" pitchFamily="34" charset="0"/>
              </a:rPr>
              <a:t>batteries</a:t>
            </a:r>
            <a:r>
              <a:rPr lang="en-US" sz="32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that store energy for the devices to use. </a:t>
            </a:r>
            <a:r>
              <a:rPr lang="en-US" sz="3200" b="1" i="0" dirty="0">
                <a:solidFill>
                  <a:srgbClr val="21A0B1"/>
                </a:solidFill>
                <a:effectLst/>
                <a:latin typeface="Arial" panose="020B0604020202020204" pitchFamily="34" charset="0"/>
              </a:rPr>
              <a:t>Food</a:t>
            </a:r>
            <a:r>
              <a:rPr lang="en-US" sz="32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has potential energy that we take when we </a:t>
            </a:r>
            <a:r>
              <a:rPr lang="en-US" sz="3200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eat</a:t>
            </a:r>
            <a:r>
              <a:rPr lang="en-US" sz="32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it.</a:t>
            </a:r>
          </a:p>
        </p:txBody>
      </p:sp>
    </p:spTree>
    <p:extLst>
      <p:ext uri="{BB962C8B-B14F-4D97-AF65-F5344CB8AC3E}">
        <p14:creationId xmlns:p14="http://schemas.microsoft.com/office/powerpoint/2010/main" val="26940981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8497861-8C60-4F54-A949-041B62FCB07C}"/>
              </a:ext>
            </a:extLst>
          </p:cNvPr>
          <p:cNvSpPr/>
          <p:nvPr/>
        </p:nvSpPr>
        <p:spPr>
          <a:xfrm>
            <a:off x="891064" y="311626"/>
            <a:ext cx="10409872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Your food and drink are turned into </a:t>
            </a:r>
            <a:r>
              <a:rPr lang="en-US" sz="2800" b="1" i="0" dirty="0">
                <a:solidFill>
                  <a:srgbClr val="0BAD7C"/>
                </a:solidFill>
                <a:effectLst/>
                <a:latin typeface="Arial" panose="020B0604020202020204" pitchFamily="34" charset="0"/>
              </a:rPr>
              <a:t>energy</a:t>
            </a:r>
            <a:r>
              <a:rPr lang="en-US" sz="2800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when you eat, and the energy is </a:t>
            </a:r>
            <a:r>
              <a:rPr lang="en-US" sz="2800" b="1" i="0" dirty="0">
                <a:solidFill>
                  <a:srgbClr val="900C3F"/>
                </a:solidFill>
                <a:effectLst/>
                <a:latin typeface="Arial" panose="020B0604020202020204" pitchFamily="34" charset="0"/>
              </a:rPr>
              <a:t>stored</a:t>
            </a:r>
            <a:r>
              <a:rPr lang="en-US" sz="2800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in your body.</a:t>
            </a:r>
          </a:p>
          <a:p>
            <a:pPr algn="ctr"/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The energy is used when you produce </a:t>
            </a:r>
            <a:r>
              <a:rPr lang="en-US" sz="2800" b="1" i="0" dirty="0">
                <a:solidFill>
                  <a:srgbClr val="DF6612"/>
                </a:solidFill>
                <a:effectLst/>
                <a:latin typeface="Arial" panose="020B0604020202020204" pitchFamily="34" charset="0"/>
              </a:rPr>
              <a:t>kinetic energy</a:t>
            </a:r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- moving, or speaking, or just warming yourself up.</a:t>
            </a:r>
          </a:p>
        </p:txBody>
      </p:sp>
      <p:pic>
        <p:nvPicPr>
          <p:cNvPr id="3" name="1509319364.07202">
            <a:hlinkClick r:id="" action="ppaction://media"/>
            <a:extLst>
              <a:ext uri="{FF2B5EF4-FFF2-40B4-BE49-F238E27FC236}">
                <a16:creationId xmlns:a16="http://schemas.microsoft.com/office/drawing/2014/main" id="{B5175E51-6886-4E7B-A7FC-FAB2BA8221B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326275" y="2529881"/>
            <a:ext cx="3539450" cy="353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526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0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F57B88B-FB3E-44D8-AF9D-44202E8750C6}"/>
              </a:ext>
            </a:extLst>
          </p:cNvPr>
          <p:cNvSpPr/>
          <p:nvPr/>
        </p:nvSpPr>
        <p:spPr>
          <a:xfrm>
            <a:off x="540385" y="797510"/>
            <a:ext cx="6096000" cy="5262979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2800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There are three main types of potential energy:</a:t>
            </a:r>
          </a:p>
          <a:p>
            <a:pPr algn="ctr"/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b="1" i="0" dirty="0">
                <a:solidFill>
                  <a:srgbClr val="7BB9DB"/>
                </a:solidFill>
                <a:effectLst/>
                <a:latin typeface="Arial" panose="020B0604020202020204" pitchFamily="34" charset="0"/>
              </a:rPr>
              <a:t>Chemical</a:t>
            </a:r>
            <a:r>
              <a:rPr lang="en-US" sz="2800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potential energy,</a:t>
            </a:r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which is stored in the </a:t>
            </a:r>
            <a:r>
              <a:rPr lang="en-US" sz="2800" b="1" i="0" dirty="0">
                <a:solidFill>
                  <a:srgbClr val="7BB9DB"/>
                </a:solidFill>
                <a:effectLst/>
                <a:latin typeface="Arial" panose="020B0604020202020204" pitchFamily="34" charset="0"/>
              </a:rPr>
              <a:t>chemical bonds</a:t>
            </a:r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between atoms.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b="1" i="0" dirty="0">
                <a:solidFill>
                  <a:srgbClr val="E8C76B"/>
                </a:solidFill>
                <a:effectLst/>
                <a:latin typeface="Arial" panose="020B0604020202020204" pitchFamily="34" charset="0"/>
              </a:rPr>
              <a:t>Elastic</a:t>
            </a:r>
            <a:r>
              <a:rPr lang="en-US" sz="2800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potential energy,</a:t>
            </a:r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which is stored in </a:t>
            </a:r>
            <a:r>
              <a:rPr lang="en-US" sz="2800" b="1" i="0" dirty="0">
                <a:solidFill>
                  <a:srgbClr val="E8C76B"/>
                </a:solidFill>
                <a:effectLst/>
                <a:latin typeface="Arial" panose="020B0604020202020204" pitchFamily="34" charset="0"/>
              </a:rPr>
              <a:t>stretchable materials (such as springs).</a:t>
            </a:r>
            <a:endParaRPr lang="en-US" sz="28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800" b="1" i="0" dirty="0">
                <a:solidFill>
                  <a:srgbClr val="E5899D"/>
                </a:solidFill>
                <a:effectLst/>
                <a:latin typeface="Arial" panose="020B0604020202020204" pitchFamily="34" charset="0"/>
              </a:rPr>
              <a:t>Gravitational</a:t>
            </a:r>
            <a:r>
              <a:rPr lang="en-US" sz="2800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potential energy,</a:t>
            </a:r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which is stored in objects that are experiencing </a:t>
            </a:r>
            <a:r>
              <a:rPr lang="en-US" sz="2800" b="1" i="0" dirty="0">
                <a:solidFill>
                  <a:srgbClr val="E5899D"/>
                </a:solidFill>
                <a:effectLst/>
                <a:latin typeface="Arial" panose="020B0604020202020204" pitchFamily="34" charset="0"/>
              </a:rPr>
              <a:t>gravity.</a:t>
            </a:r>
            <a:endParaRPr lang="en-US" sz="28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DC8EF67-7B89-4CEA-BE03-40AD2C6E0BE4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6385" y="1893778"/>
            <a:ext cx="5555615" cy="4166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87177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7D1EC38-7CA2-4092-AF9F-8FADBAD71F66}"/>
              </a:ext>
            </a:extLst>
          </p:cNvPr>
          <p:cNvSpPr/>
          <p:nvPr/>
        </p:nvSpPr>
        <p:spPr>
          <a:xfrm>
            <a:off x="316230" y="1012954"/>
            <a:ext cx="6404610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An object that is experiencing gravity has </a:t>
            </a:r>
            <a:r>
              <a:rPr lang="en-US" sz="2800" b="1" i="0" dirty="0">
                <a:solidFill>
                  <a:srgbClr val="E5899D"/>
                </a:solidFill>
                <a:effectLst/>
                <a:latin typeface="Arial" panose="020B0604020202020204" pitchFamily="34" charset="0"/>
              </a:rPr>
              <a:t>gravitational potential energy</a:t>
            </a:r>
            <a:r>
              <a:rPr lang="en-US" sz="2800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US" sz="28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(GPE).</a:t>
            </a:r>
            <a:endParaRPr lang="en-US" sz="2800" b="1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Every object on the Earth has GPE, because everything is </a:t>
            </a:r>
            <a:r>
              <a:rPr lang="en-US" sz="2800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attracted</a:t>
            </a:r>
            <a:r>
              <a:rPr lang="en-US" sz="2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to the Earth's </a:t>
            </a:r>
            <a:r>
              <a:rPr lang="en-US" sz="28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centre</a:t>
            </a:r>
            <a:r>
              <a:rPr lang="en-US" sz="2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  <a:endParaRPr lang="en-US" sz="28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This energy is converted into </a:t>
            </a:r>
            <a:r>
              <a:rPr lang="en-US" sz="2800" b="1" i="0" dirty="0">
                <a:solidFill>
                  <a:srgbClr val="DF6612"/>
                </a:solidFill>
                <a:effectLst/>
                <a:latin typeface="Arial" panose="020B0604020202020204" pitchFamily="34" charset="0"/>
              </a:rPr>
              <a:t>kinetic energy</a:t>
            </a:r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when an object moves downwards.</a:t>
            </a:r>
          </a:p>
        </p:txBody>
      </p:sp>
      <p:pic>
        <p:nvPicPr>
          <p:cNvPr id="4" name="1509922847.29577">
            <a:hlinkClick r:id="" action="ppaction://media"/>
            <a:extLst>
              <a:ext uri="{FF2B5EF4-FFF2-40B4-BE49-F238E27FC236}">
                <a16:creationId xmlns:a16="http://schemas.microsoft.com/office/drawing/2014/main" id="{AC19B46A-69BA-440C-BC00-8498247B787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941820" y="1228843"/>
            <a:ext cx="4933950" cy="493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11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7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1A19CC6-0992-4E12-B1A1-951646E02DEA}"/>
              </a:ext>
            </a:extLst>
          </p:cNvPr>
          <p:cNvSpPr/>
          <p:nvPr/>
        </p:nvSpPr>
        <p:spPr>
          <a:xfrm>
            <a:off x="5775008" y="1228397"/>
            <a:ext cx="6096000" cy="440120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2800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The </a:t>
            </a:r>
            <a:r>
              <a:rPr lang="en-US" sz="2800" b="1" i="0" dirty="0">
                <a:solidFill>
                  <a:srgbClr val="E5899D"/>
                </a:solidFill>
                <a:effectLst/>
                <a:latin typeface="Arial" panose="020B0604020202020204" pitchFamily="34" charset="0"/>
              </a:rPr>
              <a:t>gravitational potential energy</a:t>
            </a:r>
            <a:r>
              <a:rPr lang="en-US" sz="2800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(GPE)</a:t>
            </a:r>
            <a:r>
              <a:rPr lang="en-US" sz="28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of an object depends on its </a:t>
            </a:r>
            <a:r>
              <a:rPr lang="en-US" sz="2800" b="1" i="0" dirty="0">
                <a:solidFill>
                  <a:srgbClr val="E74C3C"/>
                </a:solidFill>
                <a:effectLst/>
                <a:latin typeface="Arial" panose="020B0604020202020204" pitchFamily="34" charset="0"/>
              </a:rPr>
              <a:t>mass</a:t>
            </a:r>
            <a:r>
              <a:rPr lang="en-US" sz="2800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and its </a:t>
            </a:r>
            <a:r>
              <a:rPr lang="en-US" sz="2800" b="1" i="0" dirty="0">
                <a:solidFill>
                  <a:srgbClr val="E74C3C"/>
                </a:solidFill>
                <a:effectLst/>
                <a:latin typeface="Arial" panose="020B0604020202020204" pitchFamily="34" charset="0"/>
              </a:rPr>
              <a:t>height</a:t>
            </a:r>
            <a:r>
              <a:rPr lang="en-US" sz="2800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above the ground.</a:t>
            </a:r>
          </a:p>
          <a:p>
            <a:pPr algn="ctr"/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This means that </a:t>
            </a:r>
            <a:r>
              <a:rPr lang="en-US" sz="2800" b="1" i="0" dirty="0">
                <a:solidFill>
                  <a:srgbClr val="E5899D"/>
                </a:solidFill>
                <a:effectLst/>
                <a:latin typeface="Arial" panose="020B0604020202020204" pitchFamily="34" charset="0"/>
              </a:rPr>
              <a:t>larger</a:t>
            </a:r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and </a:t>
            </a:r>
            <a:r>
              <a:rPr lang="en-US" sz="2800" b="1" i="0" dirty="0">
                <a:solidFill>
                  <a:srgbClr val="E5899D"/>
                </a:solidFill>
                <a:effectLst/>
                <a:latin typeface="Arial" panose="020B0604020202020204" pitchFamily="34" charset="0"/>
              </a:rPr>
              <a:t>higher</a:t>
            </a:r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objects have </a:t>
            </a:r>
            <a:r>
              <a:rPr lang="en-US" sz="2800" b="1" i="0" u="sng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more energy</a:t>
            </a:r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to fall with than those that are </a:t>
            </a:r>
            <a:r>
              <a:rPr lang="en-US" sz="2800" b="0" i="1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smaller or closer to the ground.</a:t>
            </a:r>
            <a:endParaRPr lang="en-US" sz="28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0653EE2-1F3F-4107-89E9-0EA1AB751A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644" y="1319837"/>
            <a:ext cx="5299364" cy="3497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67117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C45DC73-40C1-42AC-AC3C-D64520F7EB75}"/>
              </a:ext>
            </a:extLst>
          </p:cNvPr>
          <p:cNvSpPr/>
          <p:nvPr/>
        </p:nvSpPr>
        <p:spPr>
          <a:xfrm>
            <a:off x="731520" y="147588"/>
            <a:ext cx="11201400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Some objects can be </a:t>
            </a:r>
            <a:r>
              <a:rPr lang="en-US" sz="2800" b="1" i="0" dirty="0">
                <a:solidFill>
                  <a:srgbClr val="E8C76B"/>
                </a:solidFill>
                <a:effectLst/>
                <a:latin typeface="Arial" panose="020B0604020202020204" pitchFamily="34" charset="0"/>
              </a:rPr>
              <a:t>stretched.</a:t>
            </a:r>
            <a:r>
              <a:rPr lang="en-US" sz="2800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When they are stretched, </a:t>
            </a:r>
            <a:r>
              <a:rPr lang="en-US" sz="2800" b="1" i="0" dirty="0">
                <a:solidFill>
                  <a:srgbClr val="0BAD7C"/>
                </a:solidFill>
                <a:effectLst/>
                <a:latin typeface="Arial" panose="020B0604020202020204" pitchFamily="34" charset="0"/>
              </a:rPr>
              <a:t>energy</a:t>
            </a:r>
            <a:r>
              <a:rPr lang="en-US" sz="2800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is put into the object and </a:t>
            </a:r>
            <a:r>
              <a:rPr lang="en-US" sz="28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stored</a:t>
            </a:r>
            <a:r>
              <a:rPr lang="en-US" sz="2800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as potential energy.</a:t>
            </a:r>
          </a:p>
          <a:p>
            <a:pPr algn="ctr"/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It is then released as </a:t>
            </a:r>
            <a:r>
              <a:rPr lang="en-US" sz="2800" b="1" i="0" dirty="0">
                <a:solidFill>
                  <a:srgbClr val="DF6612"/>
                </a:solidFill>
                <a:effectLst/>
                <a:latin typeface="Arial" panose="020B0604020202020204" pitchFamily="34" charset="0"/>
              </a:rPr>
              <a:t>kinetic energy</a:t>
            </a:r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when the object is returned to its usual form.</a:t>
            </a:r>
          </a:p>
          <a:p>
            <a:pPr algn="ctr"/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This is </a:t>
            </a:r>
            <a:r>
              <a:rPr lang="en-US" sz="2800" b="1" i="0" u="sng" dirty="0">
                <a:solidFill>
                  <a:srgbClr val="E8C76B"/>
                </a:solidFill>
                <a:effectLst/>
                <a:latin typeface="Arial" panose="020B0604020202020204" pitchFamily="34" charset="0"/>
              </a:rPr>
              <a:t>elastic potential energy.</a:t>
            </a:r>
            <a:endParaRPr lang="en-US" sz="28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1509317210.30438">
            <a:hlinkClick r:id="" action="ppaction://media"/>
            <a:extLst>
              <a:ext uri="{FF2B5EF4-FFF2-40B4-BE49-F238E27FC236}">
                <a16:creationId xmlns:a16="http://schemas.microsoft.com/office/drawing/2014/main" id="{CEF5A4FF-CCDB-454F-B2A2-6349955BF93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206240" y="3860056"/>
            <a:ext cx="4800600" cy="2850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927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3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C417107-6C8C-496C-9C70-4B745E7C4CB9}"/>
              </a:ext>
            </a:extLst>
          </p:cNvPr>
          <p:cNvSpPr/>
          <p:nvPr/>
        </p:nvSpPr>
        <p:spPr>
          <a:xfrm>
            <a:off x="0" y="0"/>
            <a:ext cx="1172718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i="0" dirty="0">
                <a:solidFill>
                  <a:srgbClr val="E8C76B"/>
                </a:solidFill>
                <a:effectLst/>
                <a:latin typeface="Arial" panose="020B0604020202020204" pitchFamily="34" charset="0"/>
              </a:rPr>
              <a:t>Elastic potential energy</a:t>
            </a:r>
            <a:r>
              <a:rPr lang="en-US" sz="2800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is the energy stored in an elastic material or spring when </a:t>
            </a:r>
            <a:r>
              <a:rPr lang="en-US" sz="2800" b="1" i="0" dirty="0">
                <a:solidFill>
                  <a:srgbClr val="E8C76B"/>
                </a:solidFill>
                <a:effectLst/>
                <a:latin typeface="Arial" panose="020B0604020202020204" pitchFamily="34" charset="0"/>
              </a:rPr>
              <a:t>compressed </a:t>
            </a:r>
            <a:r>
              <a:rPr lang="en-US" sz="2800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or </a:t>
            </a:r>
            <a:r>
              <a:rPr lang="en-US" sz="2800" b="1" i="0" dirty="0">
                <a:solidFill>
                  <a:srgbClr val="E8C76B"/>
                </a:solidFill>
                <a:effectLst/>
                <a:latin typeface="Arial" panose="020B0604020202020204" pitchFamily="34" charset="0"/>
              </a:rPr>
              <a:t>extended.</a:t>
            </a:r>
            <a:endParaRPr lang="en-US" sz="2800" b="1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Online Media 2" title="ELASTIC POTENTIAL ENERGY WITH THE SCIENCE GEEKS">
            <a:hlinkClick r:id="" action="ppaction://media"/>
            <a:extLst>
              <a:ext uri="{FF2B5EF4-FFF2-40B4-BE49-F238E27FC236}">
                <a16:creationId xmlns:a16="http://schemas.microsoft.com/office/drawing/2014/main" id="{D96C3E93-4A94-4057-9E25-929148CA934E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150745" y="954107"/>
            <a:ext cx="7839075" cy="5875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377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43</Words>
  <Application>Microsoft Office PowerPoint</Application>
  <PresentationFormat>Widescreen</PresentationFormat>
  <Paragraphs>36</Paragraphs>
  <Slides>11</Slides>
  <Notes>0</Notes>
  <HiddenSlides>0</HiddenSlides>
  <MMClips>6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Potential Energy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Potential Energy</dc:title>
  <dc:creator>Jean D'cruz</dc:creator>
  <cp:lastModifiedBy>Jean D'cruz</cp:lastModifiedBy>
  <cp:revision>1</cp:revision>
  <dcterms:created xsi:type="dcterms:W3CDTF">2020-05-26T13:12:27Z</dcterms:created>
  <dcterms:modified xsi:type="dcterms:W3CDTF">2020-05-26T13:19:03Z</dcterms:modified>
</cp:coreProperties>
</file>